
<file path=[Content_Types].xml><?xml version="1.0" encoding="utf-8"?>
<Types xmlns="http://schemas.openxmlformats.org/package/2006/content-types">
  <Override PartName="/ppt/slides/slide12.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7" r:id="rId1"/>
  </p:sldMasterIdLst>
  <p:sldIdLst>
    <p:sldId id="256" r:id="rId2"/>
    <p:sldId id="257" r:id="rId3"/>
    <p:sldId id="258" r:id="rId4"/>
    <p:sldId id="271" r:id="rId5"/>
    <p:sldId id="272" r:id="rId6"/>
    <p:sldId id="273" r:id="rId7"/>
    <p:sldId id="263" r:id="rId8"/>
    <p:sldId id="260" r:id="rId9"/>
    <p:sldId id="261" r:id="rId10"/>
    <p:sldId id="262" r:id="rId11"/>
    <p:sldId id="259" r:id="rId12"/>
    <p:sldId id="264" r:id="rId13"/>
    <p:sldId id="275" r:id="rId14"/>
    <p:sldId id="265" r:id="rId15"/>
    <p:sldId id="266" r:id="rId16"/>
    <p:sldId id="268" r:id="rId17"/>
    <p:sldId id="269" r:id="rId18"/>
    <p:sldId id="276" r:id="rId19"/>
    <p:sldId id="277" r:id="rId20"/>
    <p:sldId id="278" r:id="rId21"/>
    <p:sldId id="280" r:id="rId22"/>
    <p:sldId id="274" r:id="rId23"/>
    <p:sldId id="284" r:id="rId24"/>
    <p:sldId id="283" r:id="rId25"/>
    <p:sldId id="286" r:id="rId26"/>
    <p:sldId id="287" r:id="rId27"/>
    <p:sldId id="288" r:id="rId28"/>
    <p:sldId id="285" r:id="rId29"/>
    <p:sldId id="289" r:id="rId30"/>
    <p:sldId id="290" r:id="rId31"/>
    <p:sldId id="295" r:id="rId32"/>
    <p:sldId id="294" r:id="rId33"/>
    <p:sldId id="291" r:id="rId34"/>
    <p:sldId id="292" r:id="rId35"/>
    <p:sldId id="293" r:id="rId36"/>
    <p:sldId id="297" r:id="rId37"/>
    <p:sldId id="298" r:id="rId38"/>
    <p:sldId id="299" r:id="rId39"/>
    <p:sldId id="296" r:id="rId40"/>
    <p:sldId id="301" r:id="rId41"/>
    <p:sldId id="302" r:id="rId42"/>
    <p:sldId id="303" r:id="rId43"/>
    <p:sldId id="300"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6" d="100"/>
          <a:sy n="86" d="100"/>
        </p:scale>
        <p:origin x="-88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printerSettings" Target="printerSettings/printerSettings1.bin"/><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tableStyles" Target="tableStyles.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presProps" Target="presProps.xml"/><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viewProps" Target="viewProps.xml"/><Relationship Id="rId48"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9CA80AA-15D8-D944-A3D2-1765E6D3B75B}" type="datetimeFigureOut">
              <a:rPr lang="en-US" smtClean="0"/>
              <a:pPr/>
              <a:t>2/14/12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312BE36-EB11-2E43-A598-62965E0DE73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CA80AA-15D8-D944-A3D2-1765E6D3B75B}" type="datetimeFigureOut">
              <a:rPr lang="en-US" smtClean="0"/>
              <a:pPr/>
              <a:t>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2BE36-EB11-2E43-A598-62965E0DE7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CA80AA-15D8-D944-A3D2-1765E6D3B75B}" type="datetimeFigureOut">
              <a:rPr lang="en-US" smtClean="0"/>
              <a:pPr/>
              <a:t>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2BE36-EB11-2E43-A598-62965E0DE7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CA80AA-15D8-D944-A3D2-1765E6D3B75B}" type="datetimeFigureOut">
              <a:rPr lang="en-US" smtClean="0"/>
              <a:pPr/>
              <a:t>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2BE36-EB11-2E43-A598-62965E0DE7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9CA80AA-15D8-D944-A3D2-1765E6D3B75B}" type="datetimeFigureOut">
              <a:rPr lang="en-US" smtClean="0"/>
              <a:pPr/>
              <a:t>2/14/12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12BE36-EB11-2E43-A598-62965E0DE73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9CA80AA-15D8-D944-A3D2-1765E6D3B75B}" type="datetimeFigureOut">
              <a:rPr lang="en-US" smtClean="0"/>
              <a:pPr/>
              <a:t>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12BE36-EB11-2E43-A598-62965E0DE7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9CA80AA-15D8-D944-A3D2-1765E6D3B75B}" type="datetimeFigureOut">
              <a:rPr lang="en-US" smtClean="0"/>
              <a:pPr/>
              <a:t>2/14/12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12BE36-EB11-2E43-A598-62965E0DE7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9CA80AA-15D8-D944-A3D2-1765E6D3B75B}" type="datetimeFigureOut">
              <a:rPr lang="en-US" smtClean="0"/>
              <a:pPr/>
              <a:t>2/14/12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12BE36-EB11-2E43-A598-62965E0DE7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CA80AA-15D8-D944-A3D2-1765E6D3B75B}" type="datetimeFigureOut">
              <a:rPr lang="en-US" smtClean="0"/>
              <a:pPr/>
              <a:t>2/14/12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12BE36-EB11-2E43-A598-62965E0DE7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9CA80AA-15D8-D944-A3D2-1765E6D3B75B}" type="datetimeFigureOut">
              <a:rPr lang="en-US" smtClean="0"/>
              <a:pPr/>
              <a:t>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12BE36-EB11-2E43-A598-62965E0DE7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9CA80AA-15D8-D944-A3D2-1765E6D3B75B}" type="datetimeFigureOut">
              <a:rPr lang="en-US" smtClean="0"/>
              <a:pPr/>
              <a:t>2/14/12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312BE36-EB11-2E43-A598-62965E0DE73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9CA80AA-15D8-D944-A3D2-1765E6D3B75B}" type="datetimeFigureOut">
              <a:rPr lang="en-US" smtClean="0"/>
              <a:pPr/>
              <a:t>2/14/12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312BE36-EB11-2E43-A598-62965E0DE73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1: Foundations of Civics </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Which form of government do you think is best?</a:t>
            </a:r>
          </a:p>
          <a:p>
            <a:endParaRPr lang="en-US" dirty="0" smtClean="0"/>
          </a:p>
          <a:p>
            <a:r>
              <a:rPr lang="en-US" dirty="0" smtClean="0"/>
              <a:t>Which form of government do you think is worst?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of Democracy </a:t>
            </a:r>
            <a:endParaRPr lang="en-US" dirty="0"/>
          </a:p>
        </p:txBody>
      </p:sp>
      <p:sp>
        <p:nvSpPr>
          <p:cNvPr id="3" name="Content Placeholder 2"/>
          <p:cNvSpPr>
            <a:spLocks noGrp="1"/>
          </p:cNvSpPr>
          <p:nvPr>
            <p:ph idx="1"/>
          </p:nvPr>
        </p:nvSpPr>
        <p:spPr/>
        <p:txBody>
          <a:bodyPr/>
          <a:lstStyle/>
          <a:p>
            <a:r>
              <a:rPr lang="en-US" dirty="0" smtClean="0"/>
              <a:t>Direct or pure democracy </a:t>
            </a:r>
          </a:p>
          <a:p>
            <a:pPr lvl="1"/>
            <a:r>
              <a:rPr lang="en-US" dirty="0" smtClean="0"/>
              <a:t>People as a whole make direct decisions </a:t>
            </a:r>
          </a:p>
          <a:p>
            <a:pPr>
              <a:buNone/>
            </a:pPr>
            <a:endParaRPr lang="en-US" dirty="0" smtClean="0"/>
          </a:p>
          <a:p>
            <a:r>
              <a:rPr lang="en-US" dirty="0" smtClean="0"/>
              <a:t>Representative democracy </a:t>
            </a:r>
          </a:p>
          <a:p>
            <a:pPr lvl="1"/>
            <a:r>
              <a:rPr lang="en-US" dirty="0" smtClean="0"/>
              <a:t>People elect leaders and representatives to make decisions </a:t>
            </a:r>
          </a:p>
          <a:p>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#3</a:t>
            </a:r>
            <a:endParaRPr lang="en-US" dirty="0"/>
          </a:p>
        </p:txBody>
      </p:sp>
      <p:sp>
        <p:nvSpPr>
          <p:cNvPr id="3" name="Content Placeholder 2"/>
          <p:cNvSpPr>
            <a:spLocks noGrp="1"/>
          </p:cNvSpPr>
          <p:nvPr>
            <p:ph idx="1"/>
          </p:nvPr>
        </p:nvSpPr>
        <p:spPr/>
        <p:txBody>
          <a:bodyPr/>
          <a:lstStyle/>
          <a:p>
            <a:r>
              <a:rPr lang="en-US" dirty="0" smtClean="0"/>
              <a:t>“It has been said that democracy is the worst form of government except all the others that have been tried.”</a:t>
            </a:r>
          </a:p>
          <a:p>
            <a:pPr lvl="2"/>
            <a:r>
              <a:rPr lang="en-US" dirty="0" smtClean="0"/>
              <a:t>Winston Churchill, British prime minister during World War II </a:t>
            </a:r>
          </a:p>
          <a:p>
            <a:r>
              <a:rPr lang="en-US" dirty="0" smtClean="0"/>
              <a:t>1. “Democracy is the worst form of </a:t>
            </a:r>
            <a:r>
              <a:rPr lang="en-US" dirty="0" err="1" smtClean="0"/>
              <a:t>gov’t</a:t>
            </a:r>
            <a:r>
              <a:rPr lang="en-US" dirty="0" smtClean="0"/>
              <a:t>…” </a:t>
            </a:r>
          </a:p>
          <a:p>
            <a:pPr lvl="1"/>
            <a:r>
              <a:rPr lang="en-US" dirty="0" smtClean="0"/>
              <a:t>Why? What are some problems with democracy?</a:t>
            </a:r>
          </a:p>
          <a:p>
            <a:r>
              <a:rPr lang="en-US" dirty="0" smtClean="0"/>
              <a:t>2. “…except all the others…”</a:t>
            </a:r>
          </a:p>
          <a:p>
            <a:pPr lvl="1"/>
            <a:r>
              <a:rPr lang="en-US" dirty="0" smtClean="0"/>
              <a:t>Compare democracy to another form of government.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endParaRPr lang="en-US" dirty="0"/>
          </a:p>
        </p:txBody>
      </p:sp>
      <p:sp>
        <p:nvSpPr>
          <p:cNvPr id="3" name="Content Placeholder 2"/>
          <p:cNvSpPr>
            <a:spLocks noGrp="1"/>
          </p:cNvSpPr>
          <p:nvPr>
            <p:ph idx="1"/>
          </p:nvPr>
        </p:nvSpPr>
        <p:spPr/>
        <p:txBody>
          <a:bodyPr/>
          <a:lstStyle/>
          <a:p>
            <a:r>
              <a:rPr lang="en-US" dirty="0" smtClean="0"/>
              <a:t>Why are the votes different/identical?</a:t>
            </a:r>
          </a:p>
          <a:p>
            <a:r>
              <a:rPr lang="en-US" dirty="0" smtClean="0"/>
              <a:t>Did the representatives actually represent the will of the people?</a:t>
            </a:r>
          </a:p>
          <a:p>
            <a:r>
              <a:rPr lang="en-US" dirty="0" smtClean="0"/>
              <a:t>What are some flaws in representative democracy? What are some benefits?</a:t>
            </a:r>
          </a:p>
          <a:p>
            <a:r>
              <a:rPr lang="en-US" dirty="0" smtClean="0"/>
              <a:t>Would a direct democracy be possible in the US? Why or why not?</a:t>
            </a:r>
          </a:p>
          <a:p>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Democratic Concepts </a:t>
            </a:r>
            <a:endParaRPr lang="en-US" dirty="0"/>
          </a:p>
        </p:txBody>
      </p:sp>
      <p:sp>
        <p:nvSpPr>
          <p:cNvPr id="3" name="Content Placeholder 2"/>
          <p:cNvSpPr>
            <a:spLocks noGrp="1"/>
          </p:cNvSpPr>
          <p:nvPr>
            <p:ph idx="1"/>
          </p:nvPr>
        </p:nvSpPr>
        <p:spPr/>
        <p:txBody>
          <a:bodyPr/>
          <a:lstStyle/>
          <a:p>
            <a:r>
              <a:rPr lang="en-US" dirty="0" smtClean="0"/>
              <a:t>Fundamental Worth of the Individual </a:t>
            </a:r>
          </a:p>
          <a:p>
            <a:r>
              <a:rPr lang="en-US" dirty="0" smtClean="0"/>
              <a:t>Majority rule, minority rights </a:t>
            </a:r>
          </a:p>
          <a:p>
            <a:r>
              <a:rPr lang="en-US" dirty="0" smtClean="0"/>
              <a:t>Necessity of compromise </a:t>
            </a:r>
          </a:p>
          <a:p>
            <a:r>
              <a:rPr lang="en-US" dirty="0" smtClean="0"/>
              <a:t>Individual freedom </a:t>
            </a:r>
          </a:p>
          <a:p>
            <a:r>
              <a:rPr lang="en-US" dirty="0" smtClean="0"/>
              <a:t>Equality of all people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Ideals and Principles </a:t>
            </a:r>
            <a:endParaRPr lang="en-US" dirty="0"/>
          </a:p>
        </p:txBody>
      </p:sp>
      <p:sp>
        <p:nvSpPr>
          <p:cNvPr id="3" name="Content Placeholder 2"/>
          <p:cNvSpPr>
            <a:spLocks noGrp="1"/>
          </p:cNvSpPr>
          <p:nvPr>
            <p:ph idx="1"/>
          </p:nvPr>
        </p:nvSpPr>
        <p:spPr/>
        <p:txBody>
          <a:bodyPr/>
          <a:lstStyle/>
          <a:p>
            <a:r>
              <a:rPr lang="en-US" dirty="0" smtClean="0"/>
              <a:t>Popular consent or sovereignty </a:t>
            </a:r>
          </a:p>
          <a:p>
            <a:r>
              <a:rPr lang="en-US" dirty="0" smtClean="0"/>
              <a:t>Respect for the individual </a:t>
            </a:r>
          </a:p>
          <a:p>
            <a:r>
              <a:rPr lang="en-US" dirty="0" smtClean="0"/>
              <a:t>Equality of opportunity </a:t>
            </a:r>
          </a:p>
          <a:p>
            <a:r>
              <a:rPr lang="en-US" dirty="0" smtClean="0"/>
              <a:t>Personal liberty </a:t>
            </a:r>
          </a:p>
          <a:p>
            <a:r>
              <a:rPr lang="en-US" dirty="0" smtClean="0"/>
              <a:t>Rule of law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#4</a:t>
            </a:r>
            <a:endParaRPr lang="en-US" dirty="0"/>
          </a:p>
        </p:txBody>
      </p:sp>
      <p:sp>
        <p:nvSpPr>
          <p:cNvPr id="3" name="Content Placeholder 2"/>
          <p:cNvSpPr>
            <a:spLocks noGrp="1"/>
          </p:cNvSpPr>
          <p:nvPr>
            <p:ph idx="1"/>
          </p:nvPr>
        </p:nvSpPr>
        <p:spPr/>
        <p:txBody>
          <a:bodyPr/>
          <a:lstStyle/>
          <a:p>
            <a:r>
              <a:rPr lang="en-US" dirty="0" smtClean="0"/>
              <a:t>What does it mean to be a member of something? </a:t>
            </a:r>
          </a:p>
          <a:p>
            <a:r>
              <a:rPr lang="en-US" dirty="0" smtClean="0"/>
              <a:t>What are you a “member” of at Valley or in your community? </a:t>
            </a:r>
          </a:p>
          <a:p>
            <a:r>
              <a:rPr lang="en-US" dirty="0" smtClean="0"/>
              <a:t>How do you know you are part of this group?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Citizenship Facts</a:t>
            </a:r>
            <a:endParaRPr lang="en-US" dirty="0"/>
          </a:p>
        </p:txBody>
      </p:sp>
      <p:sp>
        <p:nvSpPr>
          <p:cNvPr id="3" name="Content Placeholder 2"/>
          <p:cNvSpPr>
            <a:spLocks noGrp="1"/>
          </p:cNvSpPr>
          <p:nvPr>
            <p:ph idx="1"/>
          </p:nvPr>
        </p:nvSpPr>
        <p:spPr/>
        <p:txBody>
          <a:bodyPr/>
          <a:lstStyle/>
          <a:p>
            <a:r>
              <a:rPr lang="en-US" dirty="0" smtClean="0"/>
              <a:t>Citizen: A participating member of a country’s political community, a legal status </a:t>
            </a:r>
          </a:p>
          <a:p>
            <a:r>
              <a:rPr lang="en-US" dirty="0" smtClean="0"/>
              <a:t>Rights and responsibilities?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Rights and responsibilities </a:t>
            </a:r>
            <a:endParaRPr lang="en-US" dirty="0"/>
          </a:p>
        </p:txBody>
      </p:sp>
      <p:sp>
        <p:nvSpPr>
          <p:cNvPr id="3" name="Content Placeholder 2"/>
          <p:cNvSpPr>
            <a:spLocks noGrp="1"/>
          </p:cNvSpPr>
          <p:nvPr>
            <p:ph idx="1"/>
          </p:nvPr>
        </p:nvSpPr>
        <p:spPr/>
        <p:txBody>
          <a:bodyPr>
            <a:normAutofit/>
          </a:bodyPr>
          <a:lstStyle/>
          <a:p>
            <a:r>
              <a:rPr lang="en-US" dirty="0" smtClean="0"/>
              <a:t>Rights: Voting, holding public office (with some exceptions), freedom to travel and be protected abroad (ex. embassies, passport control), government services, etc. </a:t>
            </a:r>
          </a:p>
          <a:p>
            <a:r>
              <a:rPr lang="en-US" dirty="0" smtClean="0"/>
              <a:t>Responsibilities: Voting, paying taxes, serving on a jury or in the military (draft), etc. </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Constitutional Basis </a:t>
            </a:r>
            <a:endParaRPr lang="en-US" dirty="0"/>
          </a:p>
        </p:txBody>
      </p:sp>
      <p:sp>
        <p:nvSpPr>
          <p:cNvPr id="3" name="Content Placeholder 2"/>
          <p:cNvSpPr>
            <a:spLocks noGrp="1"/>
          </p:cNvSpPr>
          <p:nvPr>
            <p:ph idx="1"/>
          </p:nvPr>
        </p:nvSpPr>
        <p:spPr/>
        <p:txBody>
          <a:bodyPr>
            <a:normAutofit/>
          </a:bodyPr>
          <a:lstStyle/>
          <a:p>
            <a:r>
              <a:rPr lang="en-US" dirty="0" smtClean="0"/>
              <a:t>Section 1 of the Fourteenth Amendment (1868): “All persons </a:t>
            </a:r>
            <a:r>
              <a:rPr lang="en-US" b="1" dirty="0" smtClean="0"/>
              <a:t>born or naturalized </a:t>
            </a:r>
            <a:r>
              <a:rPr lang="en-US" dirty="0" smtClean="0"/>
              <a:t>in the United States and subject to the jurisdiction thereof, </a:t>
            </a:r>
            <a:r>
              <a:rPr lang="en-US" b="1" dirty="0" smtClean="0"/>
              <a:t>are citizens </a:t>
            </a:r>
            <a:r>
              <a:rPr lang="en-US" dirty="0" smtClean="0"/>
              <a:t>of the United States and of the State wherein they reside. No State shall make or enforce any law which shall abridge the privileges or immunities of citizens of the United States; nor shall any State deprive any person of </a:t>
            </a:r>
            <a:r>
              <a:rPr lang="en-US" b="1" dirty="0" smtClean="0"/>
              <a:t>life, liberty, or property</a:t>
            </a:r>
            <a:r>
              <a:rPr lang="en-US" dirty="0" smtClean="0"/>
              <a:t>, without due process of law; nor deny to any person within its jurisdiction the </a:t>
            </a:r>
            <a:r>
              <a:rPr lang="en-US" b="1" dirty="0" smtClean="0"/>
              <a:t>equal protection of the laws</a:t>
            </a:r>
            <a:r>
              <a:rPr lang="en-US" dirty="0" smtClean="0"/>
              <a:t>.”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#1 </a:t>
            </a:r>
            <a:endParaRPr lang="en-US" dirty="0"/>
          </a:p>
        </p:txBody>
      </p:sp>
      <p:sp>
        <p:nvSpPr>
          <p:cNvPr id="3" name="Content Placeholder 2"/>
          <p:cNvSpPr>
            <a:spLocks noGrp="1"/>
          </p:cNvSpPr>
          <p:nvPr>
            <p:ph idx="1"/>
          </p:nvPr>
        </p:nvSpPr>
        <p:spPr/>
        <p:txBody>
          <a:bodyPr/>
          <a:lstStyle/>
          <a:p>
            <a:r>
              <a:rPr lang="en-US" dirty="0" smtClean="0"/>
              <a:t>Think like a philosopher: What is your view of human nature? </a:t>
            </a:r>
          </a:p>
          <a:p>
            <a:r>
              <a:rPr lang="en-US" dirty="0" smtClean="0"/>
              <a:t>In other words, are people fundamentally good or evil? Selfless or selfish?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become a citizen </a:t>
            </a:r>
            <a:endParaRPr lang="en-US" dirty="0"/>
          </a:p>
        </p:txBody>
      </p:sp>
      <p:sp>
        <p:nvSpPr>
          <p:cNvPr id="3" name="Content Placeholder 2"/>
          <p:cNvSpPr>
            <a:spLocks noGrp="1"/>
          </p:cNvSpPr>
          <p:nvPr>
            <p:ph idx="1"/>
          </p:nvPr>
        </p:nvSpPr>
        <p:spPr/>
        <p:txBody>
          <a:bodyPr/>
          <a:lstStyle/>
          <a:p>
            <a:r>
              <a:rPr lang="en-US" dirty="0" smtClean="0"/>
              <a:t>1. By birth (“natural born”): </a:t>
            </a:r>
          </a:p>
          <a:p>
            <a:r>
              <a:rPr lang="en-US" dirty="0" smtClean="0"/>
              <a:t>Right of the soil: Birth in the United States or its territories</a:t>
            </a:r>
          </a:p>
          <a:p>
            <a:r>
              <a:rPr lang="en-US" dirty="0" smtClean="0"/>
              <a:t>Right of the blood: Parents are American citizens </a:t>
            </a:r>
          </a:p>
          <a:p>
            <a:r>
              <a:rPr lang="en-US" dirty="0" smtClean="0"/>
              <a:t>2. Naturalization (immigration) </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Naturalization </a:t>
            </a:r>
            <a:endParaRPr lang="en-US" dirty="0"/>
          </a:p>
        </p:txBody>
      </p:sp>
      <p:sp>
        <p:nvSpPr>
          <p:cNvPr id="3" name="Content Placeholder 2"/>
          <p:cNvSpPr>
            <a:spLocks noGrp="1"/>
          </p:cNvSpPr>
          <p:nvPr>
            <p:ph idx="1"/>
          </p:nvPr>
        </p:nvSpPr>
        <p:spPr/>
        <p:txBody>
          <a:bodyPr>
            <a:normAutofit/>
          </a:bodyPr>
          <a:lstStyle/>
          <a:p>
            <a:pPr>
              <a:buNone/>
            </a:pPr>
            <a:r>
              <a:rPr lang="en-US" dirty="0" smtClean="0"/>
              <a:t>	Available for legal permanent residents (green card holders) over age 18, generally after at least five years of residence (three years if married to a U.S. citizen) </a:t>
            </a:r>
          </a:p>
          <a:p>
            <a:r>
              <a:rPr lang="en-US" dirty="0" smtClean="0"/>
              <a:t>-Must know English and pass a citizenship test</a:t>
            </a:r>
          </a:p>
          <a:p>
            <a:r>
              <a:rPr lang="en-US" dirty="0" smtClean="0"/>
              <a:t>-Moral character and no felonies</a:t>
            </a:r>
          </a:p>
          <a:p>
            <a:r>
              <a:rPr lang="en-US" dirty="0" smtClean="0"/>
              <a:t>-Oath of allegiance, agreeing to support the Constitution and defend the U.S. </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 Writing </a:t>
            </a:r>
            <a:endParaRPr lang="en-US" dirty="0"/>
          </a:p>
        </p:txBody>
      </p:sp>
      <p:sp>
        <p:nvSpPr>
          <p:cNvPr id="3" name="Content Placeholder 2"/>
          <p:cNvSpPr>
            <a:spLocks noGrp="1"/>
          </p:cNvSpPr>
          <p:nvPr>
            <p:ph idx="1"/>
          </p:nvPr>
        </p:nvSpPr>
        <p:spPr/>
        <p:txBody>
          <a:bodyPr/>
          <a:lstStyle/>
          <a:p>
            <a:r>
              <a:rPr lang="en-US" dirty="0" smtClean="0"/>
              <a:t>How do you win an argument?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a:t>
            </a:r>
            <a:endParaRPr lang="en-US" dirty="0"/>
          </a:p>
        </p:txBody>
      </p:sp>
      <p:sp>
        <p:nvSpPr>
          <p:cNvPr id="3" name="Content Placeholder 2"/>
          <p:cNvSpPr>
            <a:spLocks noGrp="1"/>
          </p:cNvSpPr>
          <p:nvPr>
            <p:ph idx="1"/>
          </p:nvPr>
        </p:nvSpPr>
        <p:spPr/>
        <p:txBody>
          <a:bodyPr/>
          <a:lstStyle/>
          <a:p>
            <a:r>
              <a:rPr lang="en-US" dirty="0" smtClean="0"/>
              <a:t>Based on all of the evidence you have found in your groups, write a paragraph-length police report of your findings. </a:t>
            </a:r>
          </a:p>
          <a:p>
            <a:r>
              <a:rPr lang="en-US" dirty="0" smtClean="0"/>
              <a:t>Include:</a:t>
            </a:r>
          </a:p>
          <a:p>
            <a:r>
              <a:rPr lang="en-US" dirty="0" smtClean="0"/>
              <a:t>Description of the scene </a:t>
            </a:r>
          </a:p>
          <a:p>
            <a:r>
              <a:rPr lang="en-US" dirty="0" smtClean="0"/>
              <a:t>What </a:t>
            </a:r>
            <a:r>
              <a:rPr lang="en-US" dirty="0" err="1" smtClean="0"/>
              <a:t>Queenie</a:t>
            </a:r>
            <a:r>
              <a:rPr lang="en-US" dirty="0" smtClean="0"/>
              <a:t> said </a:t>
            </a:r>
          </a:p>
          <a:p>
            <a:r>
              <a:rPr lang="en-US" dirty="0" smtClean="0"/>
              <a:t>Whether the evidence supports what </a:t>
            </a:r>
            <a:r>
              <a:rPr lang="en-US" dirty="0" err="1" smtClean="0"/>
              <a:t>Queenie</a:t>
            </a:r>
            <a:r>
              <a:rPr lang="en-US" dirty="0" smtClean="0"/>
              <a:t> said </a:t>
            </a:r>
          </a:p>
          <a:p>
            <a:r>
              <a:rPr lang="en-US" dirty="0" smtClean="0"/>
              <a:t>Conclusion/recommendation </a:t>
            </a:r>
          </a:p>
          <a:p>
            <a:r>
              <a:rPr lang="en-US" dirty="0" smtClean="0"/>
              <a:t>Explanation of evidence supporting the conclusion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#5</a:t>
            </a:r>
            <a:endParaRPr lang="en-US" dirty="0"/>
          </a:p>
        </p:txBody>
      </p:sp>
      <p:sp>
        <p:nvSpPr>
          <p:cNvPr id="3" name="Content Placeholder 2"/>
          <p:cNvSpPr>
            <a:spLocks noGrp="1"/>
          </p:cNvSpPr>
          <p:nvPr>
            <p:ph idx="1"/>
          </p:nvPr>
        </p:nvSpPr>
        <p:spPr/>
        <p:txBody>
          <a:bodyPr/>
          <a:lstStyle/>
          <a:p>
            <a:r>
              <a:rPr lang="en-US" dirty="0" smtClean="0"/>
              <a:t>What was the most interesting thing you found from doing the demographics research yesterday?</a:t>
            </a:r>
          </a:p>
          <a:p>
            <a:r>
              <a:rPr lang="en-US" dirty="0" smtClean="0"/>
              <a:t>Most surprising?</a:t>
            </a:r>
          </a:p>
          <a:p>
            <a:r>
              <a:rPr lang="en-US" dirty="0" smtClean="0"/>
              <a:t>How is census and demographics information used in government and politics?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British in America </a:t>
            </a:r>
            <a:endParaRPr lang="en-US" dirty="0"/>
          </a:p>
        </p:txBody>
      </p:sp>
      <p:sp>
        <p:nvSpPr>
          <p:cNvPr id="3" name="Content Placeholder 2"/>
          <p:cNvSpPr>
            <a:spLocks noGrp="1"/>
          </p:cNvSpPr>
          <p:nvPr>
            <p:ph idx="1"/>
          </p:nvPr>
        </p:nvSpPr>
        <p:spPr/>
        <p:txBody>
          <a:bodyPr/>
          <a:lstStyle/>
          <a:p>
            <a:r>
              <a:rPr lang="en-US" dirty="0" smtClean="0"/>
              <a:t>1585-1600s: British Crown granted charters for colonial governments</a:t>
            </a:r>
          </a:p>
          <a:p>
            <a:pPr lvl="1"/>
            <a:r>
              <a:rPr lang="en-US" dirty="0" smtClean="0"/>
              <a:t>Colonists supposed to have full rights of Englishmen </a:t>
            </a:r>
          </a:p>
          <a:p>
            <a:r>
              <a:rPr lang="en-US" dirty="0" smtClean="0"/>
              <a:t>Mercantilism: Colonies exist to support the Mother Country </a:t>
            </a:r>
          </a:p>
          <a:p>
            <a:pPr lvl="1"/>
            <a:r>
              <a:rPr lang="en-US" dirty="0" smtClean="0"/>
              <a:t>Britain used American exports (food, raw materials) </a:t>
            </a:r>
          </a:p>
          <a:p>
            <a:pPr lvl="1"/>
            <a:r>
              <a:rPr lang="en-US" dirty="0" smtClean="0"/>
              <a:t>Americans had to buy British imports (manufactured goods)</a:t>
            </a:r>
          </a:p>
          <a:p>
            <a:pPr lvl="1"/>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Colonies </a:t>
            </a:r>
            <a:endParaRPr lang="en-US" dirty="0"/>
          </a:p>
        </p:txBody>
      </p:sp>
      <p:sp>
        <p:nvSpPr>
          <p:cNvPr id="3" name="Content Placeholder 2"/>
          <p:cNvSpPr>
            <a:spLocks noGrp="1"/>
          </p:cNvSpPr>
          <p:nvPr>
            <p:ph idx="1"/>
          </p:nvPr>
        </p:nvSpPr>
        <p:spPr/>
        <p:txBody>
          <a:bodyPr/>
          <a:lstStyle/>
          <a:p>
            <a:r>
              <a:rPr lang="en-US" dirty="0" smtClean="0"/>
              <a:t>More democratic </a:t>
            </a:r>
          </a:p>
          <a:p>
            <a:r>
              <a:rPr lang="en-US" dirty="0" smtClean="0"/>
              <a:t>Smuggling </a:t>
            </a:r>
          </a:p>
          <a:p>
            <a:r>
              <a:rPr lang="en-US" dirty="0" smtClean="0"/>
              <a:t>British Parliament looked the other way </a:t>
            </a:r>
          </a:p>
          <a:p>
            <a:pPr lvl="1"/>
            <a:r>
              <a:rPr lang="en-US" dirty="0" smtClean="0"/>
              <a:t>Salutary neglect </a:t>
            </a:r>
          </a:p>
          <a:p>
            <a:r>
              <a:rPr lang="en-US" dirty="0" smtClean="0"/>
              <a:t>French and Indian War (1754-1763) changed everything </a:t>
            </a:r>
          </a:p>
          <a:p>
            <a:pPr lvl="1"/>
            <a:r>
              <a:rPr lang="en-US" dirty="0" smtClean="0"/>
              <a:t>British win made them the dominant power in N. America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Build up to Revolution and a new government </a:t>
            </a:r>
            <a:endParaRPr lang="en-US" dirty="0"/>
          </a:p>
        </p:txBody>
      </p:sp>
      <p:sp>
        <p:nvSpPr>
          <p:cNvPr id="3" name="Content Placeholder 2"/>
          <p:cNvSpPr>
            <a:spLocks noGrp="1"/>
          </p:cNvSpPr>
          <p:nvPr>
            <p:ph idx="1"/>
          </p:nvPr>
        </p:nvSpPr>
        <p:spPr/>
        <p:txBody>
          <a:bodyPr/>
          <a:lstStyle/>
          <a:p>
            <a:r>
              <a:rPr lang="en-US" dirty="0" smtClean="0"/>
              <a:t>End of salutary neglect </a:t>
            </a:r>
          </a:p>
          <a:p>
            <a:r>
              <a:rPr lang="en-US" dirty="0" smtClean="0"/>
              <a:t>Locke and other Enlightenment figures influenced the Founding Fathers and the Continental Congress</a:t>
            </a:r>
          </a:p>
          <a:p>
            <a:r>
              <a:rPr lang="en-US" dirty="0" smtClean="0"/>
              <a:t>Thomas Paine wrote </a:t>
            </a:r>
            <a:r>
              <a:rPr lang="en-US" i="1" dirty="0" smtClean="0"/>
              <a:t>Common Sense</a:t>
            </a:r>
            <a:r>
              <a:rPr lang="en-US" dirty="0" smtClean="0"/>
              <a:t>, 1776 </a:t>
            </a:r>
          </a:p>
          <a:p>
            <a:r>
              <a:rPr lang="en-US" dirty="0" smtClean="0"/>
              <a:t>July 1776: Moment of decision </a:t>
            </a:r>
          </a:p>
          <a:p>
            <a:pPr lvl="1"/>
            <a:r>
              <a:rPr lang="en-US" dirty="0" smtClean="0"/>
              <a:t>Independence or not? </a:t>
            </a:r>
          </a:p>
          <a:p>
            <a:pPr>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Continental Congress Committees </a:t>
            </a:r>
            <a:endParaRPr lang="en-US" dirty="0"/>
          </a:p>
        </p:txBody>
      </p:sp>
      <p:sp>
        <p:nvSpPr>
          <p:cNvPr id="3" name="Content Placeholder 2"/>
          <p:cNvSpPr>
            <a:spLocks noGrp="1"/>
          </p:cNvSpPr>
          <p:nvPr>
            <p:ph idx="1"/>
          </p:nvPr>
        </p:nvSpPr>
        <p:spPr/>
        <p:txBody>
          <a:bodyPr/>
          <a:lstStyle/>
          <a:p>
            <a:r>
              <a:rPr lang="en-US" dirty="0" smtClean="0"/>
              <a:t>Frontier residents: Bobby, Kristen, Christine, Casey </a:t>
            </a:r>
          </a:p>
          <a:p>
            <a:r>
              <a:rPr lang="en-US" dirty="0" smtClean="0"/>
              <a:t>Tories (pro-British): </a:t>
            </a:r>
            <a:r>
              <a:rPr lang="en-US" dirty="0" err="1" smtClean="0"/>
              <a:t>Shenna</a:t>
            </a:r>
            <a:r>
              <a:rPr lang="en-US" dirty="0" smtClean="0"/>
              <a:t>, </a:t>
            </a:r>
            <a:r>
              <a:rPr lang="en-US" dirty="0" err="1" smtClean="0"/>
              <a:t>Katelynn</a:t>
            </a:r>
            <a:r>
              <a:rPr lang="en-US" dirty="0" smtClean="0"/>
              <a:t>, Cody, Jessica</a:t>
            </a:r>
          </a:p>
          <a:p>
            <a:r>
              <a:rPr lang="en-US" dirty="0" smtClean="0"/>
              <a:t>Colonial Merchants: Alex, Kelly, Maxine, Nate</a:t>
            </a:r>
          </a:p>
          <a:p>
            <a:r>
              <a:rPr lang="en-US" dirty="0" smtClean="0"/>
              <a:t>Western Expansionists: Peter, Heather, Jacob, Bea </a:t>
            </a:r>
          </a:p>
          <a:p>
            <a:r>
              <a:rPr lang="en-US" dirty="0" smtClean="0"/>
              <a:t>Sons of Liberty: Sam, </a:t>
            </a:r>
            <a:r>
              <a:rPr lang="en-US" dirty="0" err="1" smtClean="0"/>
              <a:t>Bryanna</a:t>
            </a:r>
            <a:r>
              <a:rPr lang="en-US" dirty="0" smtClean="0"/>
              <a:t>, Kiernan, Lauren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Work </a:t>
            </a:r>
            <a:endParaRPr lang="en-US" dirty="0"/>
          </a:p>
        </p:txBody>
      </p:sp>
      <p:sp>
        <p:nvSpPr>
          <p:cNvPr id="3" name="Content Placeholder 2"/>
          <p:cNvSpPr>
            <a:spLocks noGrp="1"/>
          </p:cNvSpPr>
          <p:nvPr>
            <p:ph idx="1"/>
          </p:nvPr>
        </p:nvSpPr>
        <p:spPr/>
        <p:txBody>
          <a:bodyPr/>
          <a:lstStyle/>
          <a:p>
            <a:r>
              <a:rPr lang="en-US" dirty="0" smtClean="0"/>
              <a:t>1. Read your committee’s background and prepare an opening statement. </a:t>
            </a:r>
          </a:p>
          <a:p>
            <a:r>
              <a:rPr lang="en-US" dirty="0" smtClean="0"/>
              <a:t>2. Support or reject seven British actions based on the colonial group you are role-playing. </a:t>
            </a:r>
          </a:p>
          <a:p>
            <a:endParaRPr lang="en-US" dirty="0" smtClean="0"/>
          </a:p>
          <a:p>
            <a:r>
              <a:rPr lang="en-US" dirty="0" smtClean="0"/>
              <a:t>Debate:</a:t>
            </a:r>
          </a:p>
          <a:p>
            <a:r>
              <a:rPr lang="en-US" dirty="0" smtClean="0"/>
              <a:t>1. Each committee gives opening statements.</a:t>
            </a:r>
          </a:p>
          <a:p>
            <a:r>
              <a:rPr lang="en-US" dirty="0" smtClean="0"/>
              <a:t>2. Discussion of British actions </a:t>
            </a:r>
          </a:p>
          <a:p>
            <a:r>
              <a:rPr lang="en-US" dirty="0" smtClean="0"/>
              <a:t>3. Final vote on independence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government? Why is it necessary? </a:t>
            </a:r>
            <a:endParaRPr lang="en-US" dirty="0"/>
          </a:p>
        </p:txBody>
      </p:sp>
      <p:sp>
        <p:nvSpPr>
          <p:cNvPr id="3" name="Content Placeholder 2"/>
          <p:cNvSpPr>
            <a:spLocks noGrp="1"/>
          </p:cNvSpPr>
          <p:nvPr>
            <p:ph idx="1"/>
          </p:nvPr>
        </p:nvSpPr>
        <p:spPr/>
        <p:txBody>
          <a:bodyPr/>
          <a:lstStyle/>
          <a:p>
            <a:r>
              <a:rPr lang="en-US" dirty="0" smtClean="0"/>
              <a:t>In your groups, complete Part I of “Teenage World.” </a:t>
            </a:r>
          </a:p>
          <a:p>
            <a:r>
              <a:rPr lang="en-US" dirty="0" smtClean="0"/>
              <a:t>Be prepared to share your answers and come up with an answer to this question:</a:t>
            </a:r>
          </a:p>
          <a:p>
            <a:pPr lvl="1"/>
            <a:r>
              <a:rPr lang="en-US" dirty="0" smtClean="0"/>
              <a:t>What type of society would this “teenage world” be? Would it be better or worse than society is now?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#6</a:t>
            </a:r>
            <a:endParaRPr lang="en-US" dirty="0"/>
          </a:p>
        </p:txBody>
      </p:sp>
      <p:sp>
        <p:nvSpPr>
          <p:cNvPr id="3" name="Content Placeholder 2"/>
          <p:cNvSpPr>
            <a:spLocks noGrp="1"/>
          </p:cNvSpPr>
          <p:nvPr>
            <p:ph idx="1"/>
          </p:nvPr>
        </p:nvSpPr>
        <p:spPr/>
        <p:txBody>
          <a:bodyPr/>
          <a:lstStyle/>
          <a:p>
            <a:r>
              <a:rPr lang="en-US" dirty="0" smtClean="0"/>
              <a:t>Think back to </a:t>
            </a:r>
            <a:r>
              <a:rPr lang="en-US" smtClean="0"/>
              <a:t>yesterday  </a:t>
            </a:r>
            <a:r>
              <a:rPr lang="en-US" dirty="0" smtClean="0"/>
              <a:t>use your notes if you need help: </a:t>
            </a:r>
          </a:p>
          <a:p>
            <a:endParaRPr lang="en-US" dirty="0" smtClean="0"/>
          </a:p>
          <a:p>
            <a:r>
              <a:rPr lang="en-US" dirty="0" smtClean="0"/>
              <a:t>Which actions by Parliament and the king violated the colonists’ right to sovereignty?</a:t>
            </a:r>
          </a:p>
          <a:p>
            <a:endParaRPr lang="en-US" dirty="0" smtClean="0"/>
          </a:p>
          <a:p>
            <a:r>
              <a:rPr lang="en-US" dirty="0" smtClean="0"/>
              <a:t>Which actions violated colonists’ rights to life, liberty, and property?</a:t>
            </a:r>
          </a:p>
          <a:p>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Declaration of Independence </a:t>
            </a:r>
            <a:endParaRPr lang="en-US" dirty="0"/>
          </a:p>
        </p:txBody>
      </p:sp>
      <p:sp>
        <p:nvSpPr>
          <p:cNvPr id="3" name="Content Placeholder 2"/>
          <p:cNvSpPr>
            <a:spLocks noGrp="1"/>
          </p:cNvSpPr>
          <p:nvPr>
            <p:ph idx="1"/>
          </p:nvPr>
        </p:nvSpPr>
        <p:spPr/>
        <p:txBody>
          <a:bodyPr/>
          <a:lstStyle/>
          <a:p>
            <a:r>
              <a:rPr lang="en-US" dirty="0" smtClean="0"/>
              <a:t>Looking at the Declaration of Independence:</a:t>
            </a:r>
          </a:p>
          <a:p>
            <a:endParaRPr lang="en-US" dirty="0" smtClean="0"/>
          </a:p>
          <a:p>
            <a:r>
              <a:rPr lang="en-US" dirty="0" smtClean="0"/>
              <a:t>Find three ideas/phrases that were influenced by Locke (or principles of democracy)</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Articles of Confederation </a:t>
            </a:r>
            <a:endParaRPr lang="en-US" dirty="0"/>
          </a:p>
        </p:txBody>
      </p:sp>
      <p:sp>
        <p:nvSpPr>
          <p:cNvPr id="3" name="Content Placeholder 2"/>
          <p:cNvSpPr>
            <a:spLocks noGrp="1"/>
          </p:cNvSpPr>
          <p:nvPr>
            <p:ph idx="1"/>
          </p:nvPr>
        </p:nvSpPr>
        <p:spPr/>
        <p:txBody>
          <a:bodyPr/>
          <a:lstStyle/>
          <a:p>
            <a:r>
              <a:rPr lang="en-US" dirty="0" smtClean="0"/>
              <a:t>The Constitution's “rough draft”</a:t>
            </a:r>
          </a:p>
          <a:p>
            <a:r>
              <a:rPr lang="en-US" dirty="0" smtClean="0"/>
              <a:t>In place from 1781-1789</a:t>
            </a:r>
          </a:p>
          <a:p>
            <a:r>
              <a:rPr lang="en-US" dirty="0" smtClean="0"/>
              <a:t>During this time, the US had no president! No Supreme Court! </a:t>
            </a:r>
          </a:p>
          <a:p>
            <a:r>
              <a:rPr lang="en-US" dirty="0" smtClean="0"/>
              <a:t>Basically, each state was like its own country </a:t>
            </a:r>
          </a:p>
          <a:p>
            <a:r>
              <a:rPr lang="en-US" dirty="0" smtClean="0"/>
              <a:t>Confederation: Loose organization of states united for a common purpose </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#7</a:t>
            </a:r>
            <a:endParaRPr lang="en-US" dirty="0"/>
          </a:p>
        </p:txBody>
      </p:sp>
      <p:sp>
        <p:nvSpPr>
          <p:cNvPr id="3" name="Content Placeholder 2"/>
          <p:cNvSpPr>
            <a:spLocks noGrp="1"/>
          </p:cNvSpPr>
          <p:nvPr>
            <p:ph idx="1"/>
          </p:nvPr>
        </p:nvSpPr>
        <p:spPr/>
        <p:txBody>
          <a:bodyPr/>
          <a:lstStyle/>
          <a:p>
            <a:r>
              <a:rPr lang="en-US" dirty="0" smtClean="0"/>
              <a:t>Explain why the framers of the Articles of Confederation gave the central government very limited power. What had they just gone through that would make them want to do this?</a:t>
            </a:r>
          </a:p>
          <a:p>
            <a:r>
              <a:rPr lang="en-US" dirty="0" smtClean="0"/>
              <a:t>Thought question: If the Articles had remained in place (no Constitution), what do you think would have happened to the US in the future? Would it be the same country as it is today? </a:t>
            </a:r>
            <a:endParaRPr lang="en-US" dirty="0"/>
          </a:p>
        </p:txBody>
      </p:sp>
      <p:sp>
        <p:nvSpPr>
          <p:cNvPr id="4" name="TextBox 3"/>
          <p:cNvSpPr txBox="1"/>
          <p:nvPr/>
        </p:nvSpPr>
        <p:spPr>
          <a:xfrm>
            <a:off x="2823882" y="1553882"/>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Reports </a:t>
            </a:r>
            <a:endParaRPr lang="en-US" dirty="0"/>
          </a:p>
        </p:txBody>
      </p:sp>
      <p:sp>
        <p:nvSpPr>
          <p:cNvPr id="3" name="Content Placeholder 2"/>
          <p:cNvSpPr>
            <a:spLocks noGrp="1"/>
          </p:cNvSpPr>
          <p:nvPr>
            <p:ph idx="1"/>
          </p:nvPr>
        </p:nvSpPr>
        <p:spPr/>
        <p:txBody>
          <a:bodyPr/>
          <a:lstStyle/>
          <a:p>
            <a:r>
              <a:rPr lang="en-US" dirty="0" smtClean="0"/>
              <a:t>1. Summarize the problems </a:t>
            </a:r>
          </a:p>
          <a:p>
            <a:r>
              <a:rPr lang="en-US" dirty="0" smtClean="0"/>
              <a:t>2. State options </a:t>
            </a:r>
          </a:p>
          <a:p>
            <a:r>
              <a:rPr lang="en-US" dirty="0" smtClean="0"/>
              <a:t>3. Share the option you have selected and the reasons why </a:t>
            </a:r>
          </a:p>
          <a:p>
            <a:r>
              <a:rPr lang="en-US" dirty="0" smtClean="0"/>
              <a:t>4. Assess how successful this option would be under the current government </a:t>
            </a:r>
          </a:p>
          <a:p>
            <a:r>
              <a:rPr lang="en-US" dirty="0" smtClean="0"/>
              <a:t>5. Identify other options that would have a greater impact IF the government had the power to do it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Vote </a:t>
            </a:r>
            <a:endParaRPr lang="en-US" dirty="0"/>
          </a:p>
        </p:txBody>
      </p:sp>
      <p:sp>
        <p:nvSpPr>
          <p:cNvPr id="3" name="Content Placeholder 2"/>
          <p:cNvSpPr>
            <a:spLocks noGrp="1"/>
          </p:cNvSpPr>
          <p:nvPr>
            <p:ph idx="1"/>
          </p:nvPr>
        </p:nvSpPr>
        <p:spPr/>
        <p:txBody>
          <a:bodyPr/>
          <a:lstStyle/>
          <a:p>
            <a:r>
              <a:rPr lang="en-US" dirty="0" smtClean="0"/>
              <a:t>Proposal: “A meeting should be held in May of 1787 to consider the issues facing the US and amend the Articles of Confederation to make it more effective in addressing the problems of the Union.” </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Basic Questions of the Constitutional Convention  </a:t>
            </a:r>
            <a:endParaRPr lang="en-US" dirty="0"/>
          </a:p>
        </p:txBody>
      </p:sp>
      <p:sp>
        <p:nvSpPr>
          <p:cNvPr id="3" name="Content Placeholder 2"/>
          <p:cNvSpPr>
            <a:spLocks noGrp="1"/>
          </p:cNvSpPr>
          <p:nvPr>
            <p:ph idx="1"/>
          </p:nvPr>
        </p:nvSpPr>
        <p:spPr/>
        <p:txBody>
          <a:bodyPr/>
          <a:lstStyle/>
          <a:p>
            <a:r>
              <a:rPr lang="en-US" dirty="0" smtClean="0"/>
              <a:t>How do we balance the power of the central (federal) government with the power of the states? </a:t>
            </a:r>
          </a:p>
          <a:p>
            <a:r>
              <a:rPr lang="en-US" dirty="0" smtClean="0"/>
              <a:t>How do we protect people’s individual rights?</a:t>
            </a:r>
          </a:p>
          <a:p>
            <a:r>
              <a:rPr lang="en-US" dirty="0" smtClean="0"/>
              <a:t>Unitary government too strong </a:t>
            </a:r>
          </a:p>
          <a:p>
            <a:r>
              <a:rPr lang="en-US" dirty="0" smtClean="0"/>
              <a:t>Confederation government too weak </a:t>
            </a:r>
          </a:p>
          <a:p>
            <a:r>
              <a:rPr lang="en-US" dirty="0" smtClean="0"/>
              <a:t>Solution: Federalism </a:t>
            </a:r>
          </a:p>
          <a:p>
            <a:pPr lvl="1"/>
            <a:r>
              <a:rPr lang="en-US" dirty="0" smtClean="0"/>
              <a:t>Power divided between the national government and the states (dual sovereignty) </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 problems to resolve in 1787</a:t>
            </a:r>
            <a:endParaRPr lang="en-US" dirty="0"/>
          </a:p>
        </p:txBody>
      </p:sp>
      <p:sp>
        <p:nvSpPr>
          <p:cNvPr id="3" name="Content Placeholder 2"/>
          <p:cNvSpPr>
            <a:spLocks noGrp="1"/>
          </p:cNvSpPr>
          <p:nvPr>
            <p:ph idx="1"/>
          </p:nvPr>
        </p:nvSpPr>
        <p:spPr/>
        <p:txBody>
          <a:bodyPr/>
          <a:lstStyle/>
          <a:p>
            <a:r>
              <a:rPr lang="en-US" dirty="0" smtClean="0"/>
              <a:t>How would Congress be chosen? How many representatives would each state have?</a:t>
            </a:r>
          </a:p>
          <a:p>
            <a:r>
              <a:rPr lang="en-US" dirty="0" smtClean="0"/>
              <a:t>How would slaves be counted for taxes and representation?</a:t>
            </a:r>
          </a:p>
          <a:p>
            <a:r>
              <a:rPr lang="en-US" dirty="0" smtClean="0"/>
              <a:t>Needed to make a series of compromises </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 problems to resolve in 1789</a:t>
            </a:r>
            <a:endParaRPr lang="en-US" dirty="0"/>
          </a:p>
        </p:txBody>
      </p:sp>
      <p:sp>
        <p:nvSpPr>
          <p:cNvPr id="3" name="Content Placeholder 2"/>
          <p:cNvSpPr>
            <a:spLocks noGrp="1"/>
          </p:cNvSpPr>
          <p:nvPr>
            <p:ph idx="1"/>
          </p:nvPr>
        </p:nvSpPr>
        <p:spPr/>
        <p:txBody>
          <a:bodyPr/>
          <a:lstStyle/>
          <a:p>
            <a:r>
              <a:rPr lang="en-US" dirty="0" smtClean="0"/>
              <a:t>Ratifying the Constitution </a:t>
            </a:r>
          </a:p>
          <a:p>
            <a:r>
              <a:rPr lang="en-US" dirty="0" smtClean="0"/>
              <a:t>Amend vs. get rid of the Articles </a:t>
            </a:r>
          </a:p>
          <a:p>
            <a:r>
              <a:rPr lang="en-US" dirty="0" smtClean="0"/>
              <a:t>Including a Bill of Rights </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#8 </a:t>
            </a:r>
            <a:endParaRPr lang="en-US" dirty="0"/>
          </a:p>
        </p:txBody>
      </p:sp>
      <p:sp>
        <p:nvSpPr>
          <p:cNvPr id="3" name="Content Placeholder 2"/>
          <p:cNvSpPr>
            <a:spLocks noGrp="1"/>
          </p:cNvSpPr>
          <p:nvPr>
            <p:ph idx="1"/>
          </p:nvPr>
        </p:nvSpPr>
        <p:spPr/>
        <p:txBody>
          <a:bodyPr/>
          <a:lstStyle/>
          <a:p>
            <a:r>
              <a:rPr lang="en-US" dirty="0" smtClean="0"/>
              <a:t>What do you know about illegal immigration? </a:t>
            </a:r>
            <a:r>
              <a:rPr lang="en-US" dirty="0" smtClean="0"/>
              <a:t>T</a:t>
            </a:r>
            <a:r>
              <a:rPr lang="en-US" dirty="0" smtClean="0"/>
              <a:t>his seems to be a topic that has come up several times in class already. </a:t>
            </a:r>
            <a:endParaRPr lang="en-US" dirty="0" smtClean="0"/>
          </a:p>
          <a:p>
            <a:r>
              <a:rPr lang="en-US" dirty="0" smtClean="0"/>
              <a:t>How do you know what you know (where do you get your </a:t>
            </a:r>
            <a:r>
              <a:rPr lang="en-US" dirty="0" smtClean="0"/>
              <a:t>information from)?</a:t>
            </a:r>
          </a:p>
          <a:p>
            <a:r>
              <a:rPr lang="en-US" dirty="0" smtClean="0"/>
              <a:t>Do you have a set </a:t>
            </a:r>
            <a:r>
              <a:rPr lang="en-US" dirty="0" smtClean="0"/>
              <a:t>opinion on the issue or are you more undecided/apathetic? </a:t>
            </a:r>
          </a:p>
          <a:p>
            <a:r>
              <a:rPr lang="en-US" dirty="0" smtClean="0"/>
              <a:t>List everything you know about how to write a </a:t>
            </a:r>
            <a:r>
              <a:rPr lang="en-US" dirty="0" smtClean="0"/>
              <a:t>good CAPT-style persuasive essay.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 said a better society…</a:t>
            </a:r>
            <a:endParaRPr lang="en-US" dirty="0"/>
          </a:p>
        </p:txBody>
      </p:sp>
      <p:sp>
        <p:nvSpPr>
          <p:cNvPr id="3" name="Content Placeholder 2"/>
          <p:cNvSpPr>
            <a:spLocks noGrp="1"/>
          </p:cNvSpPr>
          <p:nvPr>
            <p:ph idx="1"/>
          </p:nvPr>
        </p:nvSpPr>
        <p:spPr/>
        <p:txBody>
          <a:bodyPr/>
          <a:lstStyle/>
          <a:p>
            <a:r>
              <a:rPr lang="en-US" dirty="0" smtClean="0"/>
              <a:t>You agree with the philosophy of Jean-Jacques Rousseau! </a:t>
            </a:r>
          </a:p>
          <a:p>
            <a:pPr lvl="1"/>
            <a:r>
              <a:rPr lang="en-US" dirty="0" smtClean="0"/>
              <a:t>Man in the state of nature (no government) is good </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laws, two articles </a:t>
            </a:r>
            <a:endParaRPr lang="en-US" dirty="0"/>
          </a:p>
        </p:txBody>
      </p:sp>
      <p:sp>
        <p:nvSpPr>
          <p:cNvPr id="3" name="Content Placeholder 2"/>
          <p:cNvSpPr>
            <a:spLocks noGrp="1"/>
          </p:cNvSpPr>
          <p:nvPr>
            <p:ph idx="1"/>
          </p:nvPr>
        </p:nvSpPr>
        <p:spPr/>
        <p:txBody>
          <a:bodyPr/>
          <a:lstStyle/>
          <a:p>
            <a:r>
              <a:rPr lang="en-US" dirty="0" smtClean="0"/>
              <a:t>Alabama: HB 56 </a:t>
            </a:r>
          </a:p>
          <a:p>
            <a:r>
              <a:rPr lang="en-US" dirty="0" smtClean="0"/>
              <a:t>Arizona (and nation-wide): Obama Administration Deportation Policy </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journal!</a:t>
            </a:r>
            <a:endParaRPr lang="en-US" dirty="0"/>
          </a:p>
        </p:txBody>
      </p:sp>
      <p:sp>
        <p:nvSpPr>
          <p:cNvPr id="3" name="Content Placeholder 2"/>
          <p:cNvSpPr>
            <a:spLocks noGrp="1"/>
          </p:cNvSpPr>
          <p:nvPr>
            <p:ph idx="1"/>
          </p:nvPr>
        </p:nvSpPr>
        <p:spPr/>
        <p:txBody>
          <a:bodyPr/>
          <a:lstStyle/>
          <a:p>
            <a:r>
              <a:rPr lang="en-US" dirty="0" smtClean="0"/>
              <a:t>Take out your articles and essays and start writing. </a:t>
            </a:r>
          </a:p>
          <a:p>
            <a:r>
              <a:rPr lang="en-US" dirty="0" smtClean="0"/>
              <a:t>You will have 45 min. to finish. </a:t>
            </a:r>
          </a:p>
          <a:p>
            <a:r>
              <a:rPr lang="en-US" dirty="0" smtClean="0"/>
              <a:t>Include: An intro, 3 body paragraphs (if you are pressed for time, 2 body paragraphs), and a conclusion </a:t>
            </a:r>
          </a:p>
          <a:p>
            <a:r>
              <a:rPr lang="en-US" dirty="0" smtClean="0"/>
              <a:t>Make sure you are addressing your letter to the editor </a:t>
            </a:r>
          </a:p>
          <a:p>
            <a:r>
              <a:rPr lang="en-US" dirty="0" smtClean="0"/>
              <a:t>When you are finished, grade yourself with the rubric in your packet </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Constitutional Compromises </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Look at two key constitutional compromises through the lens of representatives from specific states.</a:t>
            </a:r>
          </a:p>
          <a:p>
            <a:r>
              <a:rPr lang="en-US" dirty="0" smtClean="0"/>
              <a:t>States you will be representing:</a:t>
            </a:r>
          </a:p>
          <a:p>
            <a:r>
              <a:rPr lang="en-US" dirty="0" smtClean="0"/>
              <a:t>Connecticut: Maxine, Alex </a:t>
            </a:r>
          </a:p>
          <a:p>
            <a:r>
              <a:rPr lang="en-US" dirty="0" smtClean="0"/>
              <a:t>Delaware: Bobby </a:t>
            </a:r>
          </a:p>
          <a:p>
            <a:r>
              <a:rPr lang="en-US" dirty="0" smtClean="0"/>
              <a:t>Georgia: Nate </a:t>
            </a:r>
          </a:p>
          <a:p>
            <a:r>
              <a:rPr lang="en-US" dirty="0" smtClean="0"/>
              <a:t>Maryland: Sam </a:t>
            </a:r>
          </a:p>
          <a:p>
            <a:r>
              <a:rPr lang="en-US" dirty="0" smtClean="0"/>
              <a:t>Massachusetts: Cody, Kiernan  </a:t>
            </a:r>
          </a:p>
          <a:p>
            <a:r>
              <a:rPr lang="en-US" dirty="0" smtClean="0"/>
              <a:t>New Hampshire: </a:t>
            </a:r>
            <a:r>
              <a:rPr lang="en-US" dirty="0" err="1" smtClean="0"/>
              <a:t>Shenna</a:t>
            </a:r>
            <a:r>
              <a:rPr lang="en-US" dirty="0" smtClean="0"/>
              <a:t> </a:t>
            </a:r>
          </a:p>
          <a:p>
            <a:r>
              <a:rPr lang="en-US" dirty="0" smtClean="0"/>
              <a:t>New Jersey: Peter </a:t>
            </a:r>
          </a:p>
          <a:p>
            <a:r>
              <a:rPr lang="en-US" dirty="0" smtClean="0"/>
              <a:t>New York: Kristen, Kelly </a:t>
            </a:r>
          </a:p>
          <a:p>
            <a:r>
              <a:rPr lang="en-US" dirty="0" smtClean="0"/>
              <a:t>North Carolina: Jake, Lauren </a:t>
            </a:r>
          </a:p>
          <a:p>
            <a:r>
              <a:rPr lang="en-US" dirty="0" smtClean="0"/>
              <a:t>Pennsylvania: </a:t>
            </a:r>
            <a:r>
              <a:rPr lang="en-US" dirty="0" err="1" smtClean="0"/>
              <a:t>Katelynn</a:t>
            </a:r>
            <a:r>
              <a:rPr lang="en-US" dirty="0" smtClean="0"/>
              <a:t> </a:t>
            </a:r>
          </a:p>
          <a:p>
            <a:r>
              <a:rPr lang="en-US" dirty="0" smtClean="0"/>
              <a:t>Rhode Island: Heather, </a:t>
            </a:r>
            <a:r>
              <a:rPr lang="en-US" dirty="0" err="1" smtClean="0"/>
              <a:t>Bryanna</a:t>
            </a:r>
            <a:r>
              <a:rPr lang="en-US" dirty="0" smtClean="0"/>
              <a:t> </a:t>
            </a:r>
          </a:p>
          <a:p>
            <a:r>
              <a:rPr lang="en-US" dirty="0" smtClean="0"/>
              <a:t>South Carolina: Bea, Jessica </a:t>
            </a:r>
          </a:p>
          <a:p>
            <a:r>
              <a:rPr lang="en-US" dirty="0" smtClean="0"/>
              <a:t>Virginia: Christine, Casey </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Federalists Vs. Anti-Federalists </a:t>
            </a:r>
            <a:endParaRPr lang="en-US" dirty="0"/>
          </a:p>
        </p:txBody>
      </p:sp>
      <p:sp>
        <p:nvSpPr>
          <p:cNvPr id="3" name="Content Placeholder 2"/>
          <p:cNvSpPr>
            <a:spLocks noGrp="1"/>
          </p:cNvSpPr>
          <p:nvPr>
            <p:ph idx="1"/>
          </p:nvPr>
        </p:nvSpPr>
        <p:spPr/>
        <p:txBody>
          <a:bodyPr/>
          <a:lstStyle/>
          <a:p>
            <a:r>
              <a:rPr lang="en-US" dirty="0" smtClean="0"/>
              <a:t>Federalists</a:t>
            </a:r>
            <a:r>
              <a:rPr lang="en-US" dirty="0" smtClean="0"/>
              <a:t>: Bobby, Kristen, Christine, </a:t>
            </a:r>
            <a:r>
              <a:rPr lang="en-US" dirty="0" smtClean="0"/>
              <a:t>Casey, </a:t>
            </a:r>
            <a:r>
              <a:rPr lang="en-US" dirty="0" err="1" smtClean="0"/>
              <a:t>Shenna</a:t>
            </a:r>
            <a:r>
              <a:rPr lang="en-US" dirty="0" smtClean="0"/>
              <a:t>, </a:t>
            </a:r>
            <a:r>
              <a:rPr lang="en-US" dirty="0" err="1" smtClean="0"/>
              <a:t>Katelynn</a:t>
            </a:r>
            <a:r>
              <a:rPr lang="en-US" dirty="0" smtClean="0"/>
              <a:t>, Cody, </a:t>
            </a:r>
            <a:r>
              <a:rPr lang="en-US" dirty="0" smtClean="0"/>
              <a:t>Jessica, Alex</a:t>
            </a:r>
            <a:r>
              <a:rPr lang="en-US" dirty="0" smtClean="0"/>
              <a:t>, Kelly</a:t>
            </a:r>
          </a:p>
          <a:p>
            <a:endParaRPr lang="en-US" dirty="0" smtClean="0"/>
          </a:p>
          <a:p>
            <a:endParaRPr lang="en-US" dirty="0" smtClean="0"/>
          </a:p>
          <a:p>
            <a:endParaRPr lang="en-US" dirty="0" smtClean="0"/>
          </a:p>
          <a:p>
            <a:r>
              <a:rPr lang="en-US" dirty="0" err="1" smtClean="0"/>
              <a:t>Antifederalists</a:t>
            </a:r>
            <a:r>
              <a:rPr lang="en-US" dirty="0" smtClean="0"/>
              <a:t>:</a:t>
            </a:r>
            <a:r>
              <a:rPr lang="en-US" dirty="0" smtClean="0"/>
              <a:t> Maxine, </a:t>
            </a:r>
            <a:r>
              <a:rPr lang="en-US" dirty="0" smtClean="0"/>
              <a:t>Nate, Peter</a:t>
            </a:r>
            <a:r>
              <a:rPr lang="en-US" dirty="0" smtClean="0"/>
              <a:t>, Heather, Jacob, </a:t>
            </a:r>
            <a:r>
              <a:rPr lang="en-US" dirty="0" smtClean="0"/>
              <a:t>Bea, Sam</a:t>
            </a:r>
            <a:r>
              <a:rPr lang="en-US" dirty="0" smtClean="0"/>
              <a:t>, </a:t>
            </a:r>
            <a:r>
              <a:rPr lang="en-US" dirty="0" err="1" smtClean="0"/>
              <a:t>Bryanna</a:t>
            </a:r>
            <a:r>
              <a:rPr lang="en-US" dirty="0" smtClean="0"/>
              <a:t>, Kiernan, Lauren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 said a worse society…</a:t>
            </a:r>
            <a:endParaRPr lang="en-US" dirty="0"/>
          </a:p>
        </p:txBody>
      </p:sp>
      <p:sp>
        <p:nvSpPr>
          <p:cNvPr id="3" name="Content Placeholder 2"/>
          <p:cNvSpPr>
            <a:spLocks noGrp="1"/>
          </p:cNvSpPr>
          <p:nvPr>
            <p:ph idx="1"/>
          </p:nvPr>
        </p:nvSpPr>
        <p:spPr/>
        <p:txBody>
          <a:bodyPr/>
          <a:lstStyle/>
          <a:p>
            <a:r>
              <a:rPr lang="en-US" dirty="0" smtClean="0"/>
              <a:t>You agree with the philosophy of Thomas Hobbes! </a:t>
            </a:r>
          </a:p>
          <a:p>
            <a:pPr lvl="1"/>
            <a:r>
              <a:rPr lang="en-US" dirty="0" smtClean="0"/>
              <a:t>Man in the state of nature is greedy, selfish, and cruel </a:t>
            </a:r>
          </a:p>
          <a:p>
            <a:pPr lvl="1"/>
            <a:r>
              <a:rPr lang="en-US" dirty="0" smtClean="0"/>
              <a:t>A strong government and authority is needed to keep people in order </a:t>
            </a:r>
          </a:p>
          <a:p>
            <a:pPr lvl="1"/>
            <a:r>
              <a:rPr lang="en-US" dirty="0" smtClean="0"/>
              <a:t>People give up freedoms for safety </a:t>
            </a:r>
          </a:p>
          <a:p>
            <a:pPr lvl="1"/>
            <a:r>
              <a:rPr lang="en-US" dirty="0" smtClean="0"/>
              <a:t>Life in the state of nature would be “nasty, brutish, and short” and mean constant war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 said both…</a:t>
            </a:r>
            <a:endParaRPr lang="en-US" dirty="0"/>
          </a:p>
        </p:txBody>
      </p:sp>
      <p:sp>
        <p:nvSpPr>
          <p:cNvPr id="3" name="Content Placeholder 2"/>
          <p:cNvSpPr>
            <a:spLocks noGrp="1"/>
          </p:cNvSpPr>
          <p:nvPr>
            <p:ph idx="1"/>
          </p:nvPr>
        </p:nvSpPr>
        <p:spPr/>
        <p:txBody>
          <a:bodyPr/>
          <a:lstStyle/>
          <a:p>
            <a:r>
              <a:rPr lang="en-US" dirty="0" smtClean="0"/>
              <a:t>You agree with the philosophy of John Locke! </a:t>
            </a:r>
          </a:p>
          <a:p>
            <a:pPr lvl="1"/>
            <a:r>
              <a:rPr lang="en-US" dirty="0" smtClean="0"/>
              <a:t>Natural rights = life, liberty, property</a:t>
            </a:r>
          </a:p>
          <a:p>
            <a:pPr lvl="1"/>
            <a:r>
              <a:rPr lang="en-US" dirty="0" smtClean="0"/>
              <a:t>Rights in a state of nature would be insecure </a:t>
            </a:r>
          </a:p>
          <a:p>
            <a:endParaRPr lang="en-US" dirty="0" smtClean="0"/>
          </a:p>
          <a:p>
            <a:r>
              <a:rPr lang="en-US" dirty="0" smtClean="0"/>
              <a:t>So, what is the next step?</a:t>
            </a:r>
          </a:p>
          <a:p>
            <a:r>
              <a:rPr lang="en-US" dirty="0" smtClean="0"/>
              <a:t>Complete Part II in your groups.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you compare with Locke?</a:t>
            </a:r>
            <a:endParaRPr lang="en-US" dirty="0"/>
          </a:p>
        </p:txBody>
      </p:sp>
      <p:sp>
        <p:nvSpPr>
          <p:cNvPr id="3" name="Content Placeholder 2"/>
          <p:cNvSpPr>
            <a:spLocks noGrp="1"/>
          </p:cNvSpPr>
          <p:nvPr>
            <p:ph idx="1"/>
          </p:nvPr>
        </p:nvSpPr>
        <p:spPr/>
        <p:txBody>
          <a:bodyPr>
            <a:normAutofit/>
          </a:bodyPr>
          <a:lstStyle/>
          <a:p>
            <a:r>
              <a:rPr lang="en-US" dirty="0" smtClean="0"/>
              <a:t>Government exists only with the consent of the governed; government’s job is to protect rights </a:t>
            </a:r>
          </a:p>
          <a:p>
            <a:r>
              <a:rPr lang="en-US" dirty="0" smtClean="0"/>
              <a:t>People formed </a:t>
            </a:r>
            <a:r>
              <a:rPr lang="en-US" b="1" dirty="0" smtClean="0"/>
              <a:t>social contracts </a:t>
            </a:r>
            <a:r>
              <a:rPr lang="en-US" dirty="0" smtClean="0"/>
              <a:t>with the government </a:t>
            </a:r>
          </a:p>
          <a:p>
            <a:pPr lvl="1"/>
            <a:r>
              <a:rPr lang="en-US" dirty="0" smtClean="0"/>
              <a:t>Giving up a little freedom to secure rights </a:t>
            </a:r>
          </a:p>
          <a:p>
            <a:r>
              <a:rPr lang="en-US" dirty="0" smtClean="0"/>
              <a:t>If the government doesn’t keep up its end of the social contract…</a:t>
            </a:r>
          </a:p>
          <a:p>
            <a:pPr lvl="1"/>
            <a:r>
              <a:rPr lang="en-US" dirty="0" smtClean="0"/>
              <a:t>People have the right/responsibility to overthrow the government if it fails to protect rights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#2</a:t>
            </a:r>
            <a:endParaRPr lang="en-US" dirty="0"/>
          </a:p>
        </p:txBody>
      </p:sp>
      <p:sp>
        <p:nvSpPr>
          <p:cNvPr id="3" name="Content Placeholder 2"/>
          <p:cNvSpPr>
            <a:spLocks noGrp="1"/>
          </p:cNvSpPr>
          <p:nvPr>
            <p:ph idx="1"/>
          </p:nvPr>
        </p:nvSpPr>
        <p:spPr/>
        <p:txBody>
          <a:bodyPr/>
          <a:lstStyle/>
          <a:p>
            <a:r>
              <a:rPr lang="en-US" dirty="0" smtClean="0"/>
              <a:t>Who should decide the curriculum (or units of study) in a class? </a:t>
            </a:r>
          </a:p>
          <a:p>
            <a:pPr lvl="1"/>
            <a:r>
              <a:rPr lang="en-US" dirty="0" smtClean="0"/>
              <a:t>Option 1: Just the teacher </a:t>
            </a:r>
          </a:p>
          <a:p>
            <a:pPr lvl="1"/>
            <a:r>
              <a:rPr lang="en-US" dirty="0" smtClean="0"/>
              <a:t>Option 2: Teacher and students </a:t>
            </a:r>
          </a:p>
          <a:p>
            <a:r>
              <a:rPr lang="en-US" dirty="0" smtClean="0"/>
              <a:t>List the pros and cons of Option 1. </a:t>
            </a:r>
          </a:p>
          <a:p>
            <a:r>
              <a:rPr lang="en-US" dirty="0" smtClean="0"/>
              <a:t>List the pros and cons of Option 2. </a:t>
            </a:r>
          </a:p>
          <a:p>
            <a:r>
              <a:rPr lang="en-US" dirty="0" smtClean="0"/>
              <a:t>Which option is more effective, in your opinion? </a:t>
            </a:r>
          </a:p>
          <a:p>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Who rules? </a:t>
            </a:r>
            <a:endParaRPr lang="en-US" dirty="0"/>
          </a:p>
        </p:txBody>
      </p:sp>
      <p:sp>
        <p:nvSpPr>
          <p:cNvPr id="3" name="Content Placeholder 2"/>
          <p:cNvSpPr>
            <a:spLocks noGrp="1"/>
          </p:cNvSpPr>
          <p:nvPr>
            <p:ph idx="1"/>
          </p:nvPr>
        </p:nvSpPr>
        <p:spPr/>
        <p:txBody>
          <a:bodyPr>
            <a:normAutofit lnSpcReduction="10000"/>
          </a:bodyPr>
          <a:lstStyle/>
          <a:p>
            <a:r>
              <a:rPr lang="en-US" dirty="0" smtClean="0"/>
              <a:t>Forms of government: </a:t>
            </a:r>
          </a:p>
          <a:p>
            <a:r>
              <a:rPr lang="en-US" dirty="0" smtClean="0"/>
              <a:t>Democracy </a:t>
            </a:r>
          </a:p>
          <a:p>
            <a:pPr lvl="1"/>
            <a:r>
              <a:rPr lang="en-US" dirty="0" smtClean="0"/>
              <a:t>Direct </a:t>
            </a:r>
          </a:p>
          <a:p>
            <a:pPr lvl="1"/>
            <a:r>
              <a:rPr lang="en-US" dirty="0" smtClean="0"/>
              <a:t>Representative </a:t>
            </a:r>
          </a:p>
          <a:p>
            <a:r>
              <a:rPr lang="en-US" dirty="0" smtClean="0"/>
              <a:t>Autocracy </a:t>
            </a:r>
          </a:p>
          <a:p>
            <a:pPr lvl="1"/>
            <a:r>
              <a:rPr lang="en-US" dirty="0" smtClean="0"/>
              <a:t>Monarchy </a:t>
            </a:r>
          </a:p>
          <a:p>
            <a:pPr lvl="1"/>
            <a:r>
              <a:rPr lang="en-US" dirty="0" smtClean="0"/>
              <a:t>Dictatorship </a:t>
            </a:r>
          </a:p>
          <a:p>
            <a:r>
              <a:rPr lang="en-US" dirty="0" smtClean="0"/>
              <a:t>Theocracy </a:t>
            </a:r>
          </a:p>
          <a:p>
            <a:r>
              <a:rPr lang="en-US" dirty="0" smtClean="0"/>
              <a:t>Oligarchy </a:t>
            </a:r>
          </a:p>
          <a:p>
            <a:r>
              <a:rPr lang="en-US" dirty="0" smtClean="0"/>
              <a:t>Anarchy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Flow.thmx</Template>
  <TotalTime>17360</TotalTime>
  <Words>1959</Words>
  <Application>Microsoft Macintosh PowerPoint</Application>
  <PresentationFormat>On-screen Show (4:3)</PresentationFormat>
  <Paragraphs>228</Paragraphs>
  <Slides>43</Slides>
  <Notes>0</Notes>
  <HiddenSlides>0</HiddenSlides>
  <MMClips>0</MMClips>
  <ScaleCrop>false</ScaleCrop>
  <HeadingPairs>
    <vt:vector size="4" baseType="variant">
      <vt:variant>
        <vt:lpstr>Design Template</vt:lpstr>
      </vt:variant>
      <vt:variant>
        <vt:i4>1</vt:i4>
      </vt:variant>
      <vt:variant>
        <vt:lpstr>Slide Titles</vt:lpstr>
      </vt:variant>
      <vt:variant>
        <vt:i4>43</vt:i4>
      </vt:variant>
    </vt:vector>
  </HeadingPairs>
  <TitlesOfParts>
    <vt:vector size="44" baseType="lpstr">
      <vt:lpstr>Flow</vt:lpstr>
      <vt:lpstr>Unit 1: Foundations of Civics </vt:lpstr>
      <vt:lpstr>Journal #1 </vt:lpstr>
      <vt:lpstr>Why government? Why is it necessary? </vt:lpstr>
      <vt:lpstr>If you said a better society…</vt:lpstr>
      <vt:lpstr>If you said a worse society…</vt:lpstr>
      <vt:lpstr>If you said both…</vt:lpstr>
      <vt:lpstr>How do you compare with Locke?</vt:lpstr>
      <vt:lpstr>Journal #2</vt:lpstr>
      <vt:lpstr>Who rules? </vt:lpstr>
      <vt:lpstr>Slide 10</vt:lpstr>
      <vt:lpstr>Forms of Democracy </vt:lpstr>
      <vt:lpstr>Journal #3</vt:lpstr>
      <vt:lpstr>Discussion </vt:lpstr>
      <vt:lpstr>Democratic Concepts </vt:lpstr>
      <vt:lpstr>Basic Ideals and Principles </vt:lpstr>
      <vt:lpstr>Journal #4</vt:lpstr>
      <vt:lpstr>Citizenship Facts</vt:lpstr>
      <vt:lpstr>Rights and responsibilities </vt:lpstr>
      <vt:lpstr>Constitutional Basis </vt:lpstr>
      <vt:lpstr>Ways to become a citizen </vt:lpstr>
      <vt:lpstr>Naturalization </vt:lpstr>
      <vt:lpstr>Argument Writing </vt:lpstr>
      <vt:lpstr>Report </vt:lpstr>
      <vt:lpstr>Journal #5</vt:lpstr>
      <vt:lpstr>British in America </vt:lpstr>
      <vt:lpstr>American Colonies </vt:lpstr>
      <vt:lpstr>Build up to Revolution and a new government </vt:lpstr>
      <vt:lpstr>Continental Congress Committees </vt:lpstr>
      <vt:lpstr>Committee Work </vt:lpstr>
      <vt:lpstr>Journal #6</vt:lpstr>
      <vt:lpstr>Declaration of Independence </vt:lpstr>
      <vt:lpstr>Articles of Confederation </vt:lpstr>
      <vt:lpstr>Journal #7</vt:lpstr>
      <vt:lpstr>Committee Reports </vt:lpstr>
      <vt:lpstr>Vote </vt:lpstr>
      <vt:lpstr>Basic Questions of the Constitutional Convention  </vt:lpstr>
      <vt:lpstr>Main problems to resolve in 1787</vt:lpstr>
      <vt:lpstr>Main problems to resolve in 1789</vt:lpstr>
      <vt:lpstr>Journal #8 </vt:lpstr>
      <vt:lpstr>Two laws, two articles </vt:lpstr>
      <vt:lpstr>No journal!</vt:lpstr>
      <vt:lpstr>Constitutional Compromises </vt:lpstr>
      <vt:lpstr>Federalists Vs. Anti-Federalists </vt:lpstr>
    </vt:vector>
  </TitlesOfParts>
  <Company>VRHS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Foundations of Civics </dc:title>
  <dc:creator>Allison Hopkins</dc:creator>
  <cp:lastModifiedBy>Allison Hopkins</cp:lastModifiedBy>
  <cp:revision>133</cp:revision>
  <dcterms:created xsi:type="dcterms:W3CDTF">2012-02-14T15:13:57Z</dcterms:created>
  <dcterms:modified xsi:type="dcterms:W3CDTF">2012-02-15T19:35:22Z</dcterms:modified>
</cp:coreProperties>
</file>